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79" r:id="rId3"/>
    <p:sldId id="258" r:id="rId4"/>
    <p:sldId id="259" r:id="rId5"/>
    <p:sldId id="268" r:id="rId6"/>
    <p:sldId id="267" r:id="rId7"/>
    <p:sldId id="260" r:id="rId8"/>
    <p:sldId id="262" r:id="rId9"/>
    <p:sldId id="263" r:id="rId10"/>
    <p:sldId id="264" r:id="rId11"/>
    <p:sldId id="271" r:id="rId12"/>
    <p:sldId id="269" r:id="rId13"/>
    <p:sldId id="270" r:id="rId14"/>
    <p:sldId id="277" r:id="rId15"/>
    <p:sldId id="265" r:id="rId16"/>
    <p:sldId id="278" r:id="rId17"/>
    <p:sldId id="275" r:id="rId18"/>
    <p:sldId id="276" r:id="rId19"/>
    <p:sldId id="26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99"/>
  </p:normalViewPr>
  <p:slideViewPr>
    <p:cSldViewPr snapToGrid="0" snapToObjects="1">
      <p:cViewPr varScale="1">
        <p:scale>
          <a:sx n="106" d="100"/>
          <a:sy n="106" d="100"/>
        </p:scale>
        <p:origin x="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55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23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68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24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1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05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62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35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14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486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21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A6619B-3232-4D46-84B7-994C895F668F}" type="datetimeFigureOut">
              <a:rPr lang="en-US" smtClean="0"/>
              <a:t>4/18/18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94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7967" y="1828800"/>
            <a:ext cx="943209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dirty="0"/>
              <a:t>NYPD Complaints and Crime Statistics</a:t>
            </a:r>
          </a:p>
          <a:p>
            <a:pPr algn="ctr"/>
            <a:r>
              <a:rPr lang="en-US" sz="4600" dirty="0"/>
              <a:t>2018 04 19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27966" y="3772422"/>
            <a:ext cx="94320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err="1"/>
              <a:t>Haihui</a:t>
            </a:r>
            <a:r>
              <a:rPr lang="en-US" sz="3000" dirty="0"/>
              <a:t> Cao</a:t>
            </a:r>
          </a:p>
          <a:p>
            <a:pPr algn="ctr"/>
            <a:r>
              <a:rPr lang="en-US" sz="3000" dirty="0"/>
              <a:t>Kenneth Chen</a:t>
            </a:r>
          </a:p>
          <a:p>
            <a:pPr algn="ctr"/>
            <a:r>
              <a:rPr lang="en-US" sz="3000" dirty="0"/>
              <a:t>Benjamin Silk</a:t>
            </a:r>
          </a:p>
        </p:txBody>
      </p:sp>
    </p:spTree>
    <p:extLst>
      <p:ext uri="{BB962C8B-B14F-4D97-AF65-F5344CB8AC3E}">
        <p14:creationId xmlns:p14="http://schemas.microsoft.com/office/powerpoint/2010/main" val="182059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7430" y="350109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‘HARRASSMENT 2’ statistics </a:t>
            </a:r>
            <a:r>
              <a:rPr lang="en-US" sz="1400">
                <a:latin typeface="Courier" charset="0"/>
                <a:ea typeface="Courier" charset="0"/>
                <a:cs typeface="Courier" charset="0"/>
              </a:rPr>
              <a:t>by city from 2006 to 2016</a:t>
            </a:r>
            <a:endParaRPr lang="en-US" sz="1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BROOKLYN         137079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QUEENS           100964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MANHATTAN         84029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BRONX             79179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STATEN ISLAND     30024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80" y="2490765"/>
            <a:ext cx="6583036" cy="4254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7430" y="2091227"/>
            <a:ext cx="65093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‘HARRASSMENT 2’ crimes in each city with respective year</a:t>
            </a:r>
          </a:p>
        </p:txBody>
      </p:sp>
    </p:spTree>
    <p:extLst>
      <p:ext uri="{BB962C8B-B14F-4D97-AF65-F5344CB8AC3E}">
        <p14:creationId xmlns:p14="http://schemas.microsoft.com/office/powerpoint/2010/main" val="1623132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07922" y="834345"/>
            <a:ext cx="589558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Crimes that takes 547 days to close</a:t>
            </a:r>
          </a:p>
          <a:p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27435                            BURGLARY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143061                      HARRASSMENT 2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224522      OFF. AGNST PUB ORD SENSBLTY &amp;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244856                        THEFT-FRAUD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933785                      GRAND LARCENY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1806860                     GRAND LARCENY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1932161                     HARRASSMENT 2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2027358                     GRAND LARCENY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2334642                     GRAND LARCENY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2635346                       THEFT-FRAUD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2970653                     GRAND LARCENY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3684636    OTHER OFFENSES RELATED TO THEF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3954257     OFF. AGNST PUB ORD SENSBLTY &amp;</a:t>
            </a:r>
          </a:p>
        </p:txBody>
      </p:sp>
    </p:spTree>
    <p:extLst>
      <p:ext uri="{BB962C8B-B14F-4D97-AF65-F5344CB8AC3E}">
        <p14:creationId xmlns:p14="http://schemas.microsoft.com/office/powerpoint/2010/main" val="1341663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07" y="366288"/>
            <a:ext cx="11359529" cy="61973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7030" y="0"/>
            <a:ext cx="878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York (Manhattan) Crimes that take more than 546 days to close</a:t>
            </a:r>
          </a:p>
        </p:txBody>
      </p:sp>
    </p:spTree>
    <p:extLst>
      <p:ext uri="{BB962C8B-B14F-4D97-AF65-F5344CB8AC3E}">
        <p14:creationId xmlns:p14="http://schemas.microsoft.com/office/powerpoint/2010/main" val="1832282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06" y="366287"/>
            <a:ext cx="11359529" cy="62180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77030" y="0"/>
            <a:ext cx="878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York (Manhattan) Crimes that take more than 546 days to close</a:t>
            </a:r>
          </a:p>
        </p:txBody>
      </p:sp>
    </p:spTree>
    <p:extLst>
      <p:ext uri="{BB962C8B-B14F-4D97-AF65-F5344CB8AC3E}">
        <p14:creationId xmlns:p14="http://schemas.microsoft.com/office/powerpoint/2010/main" val="255655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8046FF-B154-5A45-8A4C-D5BC48BBE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304" y="1334118"/>
            <a:ext cx="9208167" cy="45963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6D1A9E0-9E88-9C4E-B26A-565A3AD9E5F9}"/>
              </a:ext>
            </a:extLst>
          </p:cNvPr>
          <p:cNvSpPr/>
          <p:nvPr/>
        </p:nvSpPr>
        <p:spPr>
          <a:xfrm>
            <a:off x="454395" y="547862"/>
            <a:ext cx="109395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800000"/>
                </a:solidFill>
                <a:latin typeface="Courier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Which year or month has the most crimes? Are the crimes related to seasons or weather?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002FF8-D4C6-E644-A28E-634460AFD376}"/>
              </a:ext>
            </a:extLst>
          </p:cNvPr>
          <p:cNvSpPr/>
          <p:nvPr/>
        </p:nvSpPr>
        <p:spPr>
          <a:xfrm>
            <a:off x="1291388" y="6008807"/>
            <a:ext cx="7912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The monthly average of crimes from 2006 to 2016.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32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3130D6-6F6A-DA46-B9C7-BE89B31D9171}"/>
              </a:ext>
            </a:extLst>
          </p:cNvPr>
          <p:cNvGrpSpPr/>
          <p:nvPr/>
        </p:nvGrpSpPr>
        <p:grpSpPr>
          <a:xfrm>
            <a:off x="320692" y="985490"/>
            <a:ext cx="5588937" cy="5503512"/>
            <a:chOff x="958365" y="747177"/>
            <a:chExt cx="5857793" cy="566740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8219902-92C9-124A-9C8C-1C5046171276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5565" y="747177"/>
              <a:ext cx="5366385" cy="30054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406596C-A767-D345-B035-BE0B2A08FDD3}"/>
                </a:ext>
              </a:extLst>
            </p:cNvPr>
            <p:cNvSpPr txBox="1"/>
            <p:nvPr/>
          </p:nvSpPr>
          <p:spPr>
            <a:xfrm>
              <a:off x="958365" y="747177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a)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CE820DC-F09F-3B4D-8219-6D256C6902D6}"/>
                </a:ext>
              </a:extLst>
            </p:cNvPr>
            <p:cNvSpPr txBox="1"/>
            <p:nvPr/>
          </p:nvSpPr>
          <p:spPr>
            <a:xfrm>
              <a:off x="1018525" y="375263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b)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62DA53B-25DD-C646-A2BD-5D9A45631373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1518" y="3547561"/>
              <a:ext cx="5374640" cy="2867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D7977DE5-D93B-9B45-A0B0-651BDAC82E61}"/>
              </a:ext>
            </a:extLst>
          </p:cNvPr>
          <p:cNvSpPr/>
          <p:nvPr/>
        </p:nvSpPr>
        <p:spPr>
          <a:xfrm>
            <a:off x="6005306" y="1065958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urier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a) The mean crimes of each month from 2006 to 2016. b) The average temperature of New York City each month.</a:t>
            </a:r>
            <a:endParaRPr lang="en-US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1076D2-AB3E-6143-A983-4D678B75DB5B}"/>
              </a:ext>
            </a:extLst>
          </p:cNvPr>
          <p:cNvSpPr/>
          <p:nvPr/>
        </p:nvSpPr>
        <p:spPr>
          <a:xfrm>
            <a:off x="424202" y="277604"/>
            <a:ext cx="111622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800000"/>
                </a:solidFill>
                <a:latin typeface="Courier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Which year or month has the most crimes? Are the crimes related to seasons or weather?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5F095A-8B36-9F40-88EF-3DDA158AA40A}"/>
              </a:ext>
            </a:extLst>
          </p:cNvPr>
          <p:cNvSpPr txBox="1"/>
          <p:nvPr/>
        </p:nvSpPr>
        <p:spPr>
          <a:xfrm>
            <a:off x="6313207" y="2349758"/>
            <a:ext cx="493294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The correlation of crimes to average temperature over months is 0.95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It seems the crimes are correlated to temperature except January.</a:t>
            </a:r>
          </a:p>
        </p:txBody>
      </p:sp>
    </p:spTree>
    <p:extLst>
      <p:ext uri="{BB962C8B-B14F-4D97-AF65-F5344CB8AC3E}">
        <p14:creationId xmlns:p14="http://schemas.microsoft.com/office/powerpoint/2010/main" val="1325046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ED7EF06-F285-6D4E-88F0-D5ABD0867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8173"/>
              </p:ext>
            </p:extLst>
          </p:nvPr>
        </p:nvGraphicFramePr>
        <p:xfrm>
          <a:off x="485275" y="3861409"/>
          <a:ext cx="7363324" cy="2468880"/>
        </p:xfrm>
        <a:graphic>
          <a:graphicData uri="http://schemas.openxmlformats.org/drawingml/2006/table">
            <a:tbl>
              <a:tblPr/>
              <a:tblGrid>
                <a:gridCol w="1840831">
                  <a:extLst>
                    <a:ext uri="{9D8B030D-6E8A-4147-A177-3AD203B41FA5}">
                      <a16:colId xmlns:a16="http://schemas.microsoft.com/office/drawing/2014/main" val="1395399423"/>
                    </a:ext>
                  </a:extLst>
                </a:gridCol>
                <a:gridCol w="1840831">
                  <a:extLst>
                    <a:ext uri="{9D8B030D-6E8A-4147-A177-3AD203B41FA5}">
                      <a16:colId xmlns:a16="http://schemas.microsoft.com/office/drawing/2014/main" val="2678162750"/>
                    </a:ext>
                  </a:extLst>
                </a:gridCol>
                <a:gridCol w="1840831">
                  <a:extLst>
                    <a:ext uri="{9D8B030D-6E8A-4147-A177-3AD203B41FA5}">
                      <a16:colId xmlns:a16="http://schemas.microsoft.com/office/drawing/2014/main" val="470496504"/>
                    </a:ext>
                  </a:extLst>
                </a:gridCol>
                <a:gridCol w="1840831">
                  <a:extLst>
                    <a:ext uri="{9D8B030D-6E8A-4147-A177-3AD203B41FA5}">
                      <a16:colId xmlns:a16="http://schemas.microsoft.com/office/drawing/2014/main" val="3035667279"/>
                    </a:ext>
                  </a:extLst>
                </a:gridCol>
              </a:tblGrid>
              <a:tr h="51416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effectLst/>
                        </a:rPr>
                        <a:t>Area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effectLst/>
                        </a:rPr>
                        <a:t>Crimes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>
                          <a:effectLst/>
                        </a:rPr>
                        <a:t>population_2010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>
                          <a:effectLst/>
                        </a:rPr>
                        <a:t>population_per_acre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2077312"/>
                  </a:ext>
                </a:extLst>
              </a:tr>
              <a:tr h="293809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BROOKLYN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151919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2504700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55.3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780090"/>
                  </a:ext>
                </a:extLst>
              </a:tr>
              <a:tr h="293809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MANHATTAN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120960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1585873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108.5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071925"/>
                  </a:ext>
                </a:extLst>
              </a:tr>
              <a:tr h="293809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BRONX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111824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1385108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51.4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30399"/>
                  </a:ext>
                </a:extLst>
              </a:tr>
              <a:tr h="293809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QUEENS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99082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2230722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32.1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4947483"/>
                  </a:ext>
                </a:extLst>
              </a:tr>
              <a:tr h="293809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STATEN ISLAND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24063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468730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12.5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687007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990236F-6E3C-6A43-8A83-C27B1ED7B3A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868" y="746564"/>
            <a:ext cx="4786997" cy="331709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D85D6E-C27A-1B40-9928-175189DDB8D0}"/>
              </a:ext>
            </a:extLst>
          </p:cNvPr>
          <p:cNvSpPr/>
          <p:nvPr/>
        </p:nvSpPr>
        <p:spPr>
          <a:xfrm>
            <a:off x="372980" y="423398"/>
            <a:ext cx="75879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800000"/>
                </a:solidFill>
                <a:latin typeface="Courier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How are crimes correlated to demographic and population data geographically?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91884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CEC7C4-7FE9-0445-B5AC-52B1C1FEE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477" y="1064126"/>
            <a:ext cx="5219700" cy="5283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2B5EC16-0F64-8E43-BF47-0955CB75C46A}"/>
              </a:ext>
            </a:extLst>
          </p:cNvPr>
          <p:cNvSpPr/>
          <p:nvPr/>
        </p:nvSpPr>
        <p:spPr>
          <a:xfrm>
            <a:off x="779249" y="489102"/>
            <a:ext cx="4044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Top 10 most frequent crimes: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798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28235B3-AFE8-284E-840E-8287033B979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08364" y="1450707"/>
          <a:ext cx="1651000" cy="35452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4080628094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803245778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RPT_DT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62280562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2006    536263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865397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2007    536261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308038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2008    528317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348462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2009    511293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148351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2010    507730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758431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2011    496945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420710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2012    502701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990208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2013    495662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391033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2014    489825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343905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2015    477394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614635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2016    478752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1654770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Freq</a:t>
                      </a:r>
                      <a:r>
                        <a:rPr lang="en-US" sz="1400" u="none" strike="noStrike" dirty="0">
                          <a:effectLst/>
                        </a:rPr>
                        <a:t>: A-DEC, Name: OFNS_DESC, </a:t>
                      </a:r>
                      <a:r>
                        <a:rPr lang="en-US" sz="1400" u="none" strike="noStrike" dirty="0" err="1">
                          <a:effectLst/>
                        </a:rPr>
                        <a:t>dtype</a:t>
                      </a:r>
                      <a:r>
                        <a:rPr lang="en-US" sz="1400" u="none" strike="noStrike" dirty="0">
                          <a:effectLst/>
                        </a:rPr>
                        <a:t>: int64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45194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33FA28D-ACFE-CD4B-A1E6-674C9E07364A}"/>
              </a:ext>
            </a:extLst>
          </p:cNvPr>
          <p:cNvSpPr/>
          <p:nvPr/>
        </p:nvSpPr>
        <p:spPr>
          <a:xfrm>
            <a:off x="779249" y="489102"/>
            <a:ext cx="418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Crimes counts over 2006-2016: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CC19D-C24B-BB4E-AA7C-5A302F701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340" y="1450707"/>
            <a:ext cx="52197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15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5573" y="237995"/>
            <a:ext cx="10709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Benjamin’s approach</a:t>
            </a:r>
          </a:p>
        </p:txBody>
      </p:sp>
    </p:spTree>
    <p:extLst>
      <p:ext uri="{BB962C8B-B14F-4D97-AF65-F5344CB8AC3E}">
        <p14:creationId xmlns:p14="http://schemas.microsoft.com/office/powerpoint/2010/main" val="649845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8AF15D-3858-7D46-895F-29F8CBAE2E3F}"/>
              </a:ext>
            </a:extLst>
          </p:cNvPr>
          <p:cNvSpPr txBox="1"/>
          <p:nvPr/>
        </p:nvSpPr>
        <p:spPr>
          <a:xfrm>
            <a:off x="660747" y="528572"/>
            <a:ext cx="2912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Background: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49911D-8793-1E49-A2DD-97176245EA71}"/>
              </a:ext>
            </a:extLst>
          </p:cNvPr>
          <p:cNvSpPr/>
          <p:nvPr/>
        </p:nvSpPr>
        <p:spPr>
          <a:xfrm>
            <a:off x="660747" y="1475692"/>
            <a:ext cx="1036017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Data:</a:t>
            </a:r>
            <a:r>
              <a:rPr lang="en-US" sz="2400" dirty="0">
                <a:latin typeface="Courier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NYPD Complaint Data Historic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ourier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urier" pitchFamily="2" charset="0"/>
                <a:cs typeface="Times New Roman" panose="02020603050405020304" pitchFamily="18" charset="0"/>
              </a:rPr>
              <a:t>From free government repository via the NYC Open Data portal on </a:t>
            </a:r>
            <a:r>
              <a:rPr lang="en-US" sz="2400" dirty="0" err="1">
                <a:latin typeface="Courier" pitchFamily="2" charset="0"/>
                <a:cs typeface="Times New Roman" panose="02020603050405020304" pitchFamily="18" charset="0"/>
              </a:rPr>
              <a:t>NYC.gov</a:t>
            </a:r>
            <a:endParaRPr lang="en-US" sz="2400" dirty="0">
              <a:latin typeface="Courier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ourier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urier" pitchFamily="2" charset="0"/>
                <a:cs typeface="Times New Roman" panose="02020603050405020304" pitchFamily="18" charset="0"/>
              </a:rPr>
              <a:t>Includes: valid felony, misdemeanor, and violation crimes reported to the New York City Police Department (NYPD) from 2006 to 2016.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616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38" y="1704471"/>
            <a:ext cx="10351370" cy="4303901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1077238" y="1470863"/>
            <a:ext cx="1991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786102" y="1704471"/>
            <a:ext cx="0" cy="2049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238263" y="1101531"/>
            <a:ext cx="145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 features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-475455" y="2176602"/>
            <a:ext cx="207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5.6 million crimes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607179-25CD-EA44-854F-870E30AA8EEA}"/>
              </a:ext>
            </a:extLst>
          </p:cNvPr>
          <p:cNvSpPr txBox="1"/>
          <p:nvPr/>
        </p:nvSpPr>
        <p:spPr>
          <a:xfrm>
            <a:off x="786102" y="501367"/>
            <a:ext cx="2912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Data: </a:t>
            </a:r>
          </a:p>
        </p:txBody>
      </p:sp>
    </p:spTree>
    <p:extLst>
      <p:ext uri="{BB962C8B-B14F-4D97-AF65-F5344CB8AC3E}">
        <p14:creationId xmlns:p14="http://schemas.microsoft.com/office/powerpoint/2010/main" val="1308027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285961" y="1476015"/>
            <a:ext cx="275155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Courier" charset="0"/>
                <a:ea typeface="Courier" charset="0"/>
                <a:cs typeface="Courier" charset="0"/>
              </a:rPr>
              <a:t>NYPD columns</a:t>
            </a:r>
          </a:p>
          <a:p>
            <a:pPr algn="ctr"/>
            <a:endParaRPr lang="en-US" sz="1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0            CMPLNT_NUM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          CMPLNT_FR_DT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          CMPLNT_FR_TM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3          CMPLNT_TO_DT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4          CMPLNT_TO_TM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5                RPT_DT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6                 KY_CD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7             OFNS_DESC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8                 PD_CD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9               PD_DESC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10     CRM_ATPT_CPTD_CD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11           LAW_CAT_CD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12           JURIS_DESC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13              BORO_NM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14          ADDR_PCT_CD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15    LOC_OF_OCCUR_DESC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16        PREM_TYP_DESC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17           X_COORD_CD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18           Y_COORD_CD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19             Latitude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20            Longitude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21              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Lat_Lon</a:t>
            </a:r>
            <a:endParaRPr lang="en-US" sz="1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7786" y="244909"/>
            <a:ext cx="1088511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Kenneth’s approach</a:t>
            </a:r>
          </a:p>
          <a:p>
            <a:endParaRPr lang="en-US" sz="1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b="1" dirty="0">
                <a:latin typeface="Courier" charset="0"/>
                <a:ea typeface="Courier" charset="0"/>
                <a:cs typeface="Courier" charset="0"/>
              </a:rPr>
              <a:t>rows engineering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5.6 million crimes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after removing empty data (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NaN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in start and closed dates, city, crimes, 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lat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and long)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4 million crimes</a:t>
            </a:r>
          </a:p>
          <a:p>
            <a:endParaRPr lang="en-US" sz="1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b="1" dirty="0">
                <a:latin typeface="Courier" charset="0"/>
                <a:ea typeface="Courier" charset="0"/>
                <a:cs typeface="Courier" charset="0"/>
              </a:rPr>
              <a:t>features engineering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24 features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deleted 2 features [‘PARKS_NM’, ‘HADEVELOPT’]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22 features remaining</a:t>
            </a:r>
          </a:p>
        </p:txBody>
      </p:sp>
    </p:spTree>
    <p:extLst>
      <p:ext uri="{BB962C8B-B14F-4D97-AF65-F5344CB8AC3E}">
        <p14:creationId xmlns:p14="http://schemas.microsoft.com/office/powerpoint/2010/main" val="226518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30686" y="1212979"/>
            <a:ext cx="3716053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latin typeface="Courier" charset="0"/>
                <a:ea typeface="Courier" charset="0"/>
                <a:cs typeface="Courier" charset="0"/>
              </a:rPr>
              <a:t>number of complaints by year</a:t>
            </a:r>
          </a:p>
          <a:p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2006.0    331754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2007.0    343727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2008.0    349474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2009.0    345874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2010.0    350686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2011.0    349737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2012.0    362387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2013.0    370114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2014.0    377513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2015.0    377502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2016.0    383539</a:t>
            </a:r>
          </a:p>
        </p:txBody>
      </p:sp>
      <p:sp>
        <p:nvSpPr>
          <p:cNvPr id="3" name="Rectangle 2"/>
          <p:cNvSpPr/>
          <p:nvPr/>
        </p:nvSpPr>
        <p:spPr>
          <a:xfrm>
            <a:off x="730686" y="874425"/>
            <a:ext cx="41043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crime statistics over the years</a:t>
            </a:r>
          </a:p>
        </p:txBody>
      </p:sp>
    </p:spTree>
    <p:extLst>
      <p:ext uri="{BB962C8B-B14F-4D97-AF65-F5344CB8AC3E}">
        <p14:creationId xmlns:p14="http://schemas.microsoft.com/office/powerpoint/2010/main" val="1959793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7743" y="334018"/>
            <a:ext cx="6096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The most frequent crimes between 2006 – 2016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PETIT LARCENY                           688005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HARRASSMENT 2                           431275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CRIMINAL MISCHIEF &amp; RELATED OF          428688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ASSAULT 3 &amp; RELATED OFFENSES            398708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GRAND LARCENY                           359811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DANGEROUS DRUGS                         246411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OFF. AGNST PUB ORD SENSBLTY &amp;           206066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BURGLARY                                183337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ROBBERY                                 149707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FELONY ASSAULT                          144699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54" y="3195355"/>
            <a:ext cx="87376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58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0164" y="286053"/>
            <a:ext cx="280165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Total minutes taken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5.0          527289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10.0         364559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15.0         233072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0.0          222278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30.0         213119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20.0         119527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60.0         105768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2.0           78363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1.0           68354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3.0           59321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4.0           48384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6.0           44470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7.0           43223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120.0         41029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20" y="436746"/>
            <a:ext cx="5359400" cy="3022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277611" y="864338"/>
            <a:ext cx="10814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latin typeface="Courier" charset="0"/>
                <a:ea typeface="Courier" charset="0"/>
                <a:cs typeface="Courier" charset="0"/>
              </a:rPr>
              <a:t>minutes</a:t>
            </a:r>
            <a:endParaRPr lang="en-US" sz="1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6991" y="4734218"/>
            <a:ext cx="3048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latin typeface="Courier" charset="0"/>
                <a:ea typeface="Courier" charset="0"/>
                <a:cs typeface="Courier" charset="0"/>
              </a:rPr>
              <a:t>City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BROOKLYN         1233120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MANHATTAN         932681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QUEENS            854064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BRONX             753175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STATEN ISLAND     181219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991" y="3610040"/>
            <a:ext cx="5524500" cy="3022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277611" y="4148245"/>
            <a:ext cx="10814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city</a:t>
            </a:r>
          </a:p>
        </p:txBody>
      </p:sp>
    </p:spTree>
    <p:extLst>
      <p:ext uri="{BB962C8B-B14F-4D97-AF65-F5344CB8AC3E}">
        <p14:creationId xmlns:p14="http://schemas.microsoft.com/office/powerpoint/2010/main" val="2115858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7326" y="737702"/>
            <a:ext cx="212524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2016    383539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2015    377502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2014    377513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2013    370114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2012    362387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2011    349737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2010    350686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2009    345874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2008    349474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2007    343727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2006    331754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575" y="457508"/>
            <a:ext cx="4660900" cy="3022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44674" y="3540611"/>
            <a:ext cx="640706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~ 11,000 cases were removed due to years mismatch and typo before 2006.</a:t>
            </a:r>
          </a:p>
          <a:p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eg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, 1906, 1956 was keyed in instead of 2006, and 1948 for 2008, so on and so forth</a:t>
            </a:r>
          </a:p>
        </p:txBody>
      </p:sp>
    </p:spTree>
    <p:extLst>
      <p:ext uri="{BB962C8B-B14F-4D97-AF65-F5344CB8AC3E}">
        <p14:creationId xmlns:p14="http://schemas.microsoft.com/office/powerpoint/2010/main" val="230011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62" y="519644"/>
            <a:ext cx="10622071" cy="50361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5573" y="150312"/>
            <a:ext cx="9181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Taking the crimes statistics by year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5573" y="5649238"/>
            <a:ext cx="116492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Result, majority of crimes appear consistently in numbers. </a:t>
            </a:r>
          </a:p>
          <a:p>
            <a:r>
              <a:rPr lang="en-US" dirty="0" err="1"/>
              <a:t>Eg</a:t>
            </a:r>
            <a:r>
              <a:rPr lang="en-US" dirty="0"/>
              <a:t>, ‘Dangerous drugs’ crimes appeared within the range of 18,000 to 26,000 whereas Fortune telling crimes only stood at within a single digit. </a:t>
            </a:r>
          </a:p>
        </p:txBody>
      </p:sp>
    </p:spTree>
    <p:extLst>
      <p:ext uri="{BB962C8B-B14F-4D97-AF65-F5344CB8AC3E}">
        <p14:creationId xmlns:p14="http://schemas.microsoft.com/office/powerpoint/2010/main" val="1432254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1582</TotalTime>
  <Words>761</Words>
  <Application>Microsoft Macintosh PowerPoint</Application>
  <PresentationFormat>Widescreen</PresentationFormat>
  <Paragraphs>187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DengXian</vt:lpstr>
      <vt:lpstr>Arial</vt:lpstr>
      <vt:lpstr>Calibri</vt:lpstr>
      <vt:lpstr>Calibri Light</vt:lpstr>
      <vt:lpstr>Courier</vt:lpstr>
      <vt:lpstr>Courier New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56</cp:revision>
  <dcterms:created xsi:type="dcterms:W3CDTF">2018-04-01T16:57:45Z</dcterms:created>
  <dcterms:modified xsi:type="dcterms:W3CDTF">2018-04-19T01:02:16Z</dcterms:modified>
</cp:coreProperties>
</file>